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75" r:id="rId7"/>
    <p:sldId id="259" r:id="rId8"/>
    <p:sldId id="276" r:id="rId9"/>
    <p:sldId id="260" r:id="rId10"/>
    <p:sldId id="277" r:id="rId11"/>
    <p:sldId id="261" r:id="rId12"/>
    <p:sldId id="262" r:id="rId13"/>
    <p:sldId id="278" r:id="rId14"/>
    <p:sldId id="263" r:id="rId15"/>
    <p:sldId id="264" r:id="rId16"/>
    <p:sldId id="265" r:id="rId17"/>
    <p:sldId id="279" r:id="rId18"/>
    <p:sldId id="266" r:id="rId19"/>
    <p:sldId id="267" r:id="rId20"/>
    <p:sldId id="280" r:id="rId21"/>
    <p:sldId id="268" r:id="rId22"/>
    <p:sldId id="269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508-0B70-4FDA-A340-B0F475A76727}" type="datetimeFigureOut">
              <a:rPr lang="nb-NO" smtClean="0"/>
              <a:t>07.11.2018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7D1C-979A-4E36-8474-1E9392935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683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508-0B70-4FDA-A340-B0F475A76727}" type="datetimeFigureOut">
              <a:rPr lang="nb-NO" smtClean="0"/>
              <a:t>07.11.2018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7D1C-979A-4E36-8474-1E9392935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59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508-0B70-4FDA-A340-B0F475A76727}" type="datetimeFigureOut">
              <a:rPr lang="nb-NO" smtClean="0"/>
              <a:t>07.11.2018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7D1C-979A-4E36-8474-1E9392935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693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508-0B70-4FDA-A340-B0F475A76727}" type="datetimeFigureOut">
              <a:rPr lang="nb-NO" smtClean="0"/>
              <a:t>07.11.2018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7D1C-979A-4E36-8474-1E9392935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7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508-0B70-4FDA-A340-B0F475A76727}" type="datetimeFigureOut">
              <a:rPr lang="nb-NO" smtClean="0"/>
              <a:t>07.11.2018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7D1C-979A-4E36-8474-1E9392935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06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508-0B70-4FDA-A340-B0F475A76727}" type="datetimeFigureOut">
              <a:rPr lang="nb-NO" smtClean="0"/>
              <a:t>07.11.2018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7D1C-979A-4E36-8474-1E9392935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081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508-0B70-4FDA-A340-B0F475A76727}" type="datetimeFigureOut">
              <a:rPr lang="nb-NO" smtClean="0"/>
              <a:t>07.11.2018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7D1C-979A-4E36-8474-1E9392935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55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508-0B70-4FDA-A340-B0F475A76727}" type="datetimeFigureOut">
              <a:rPr lang="nb-NO" smtClean="0"/>
              <a:t>07.11.2018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7D1C-979A-4E36-8474-1E9392935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90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508-0B70-4FDA-A340-B0F475A76727}" type="datetimeFigureOut">
              <a:rPr lang="nb-NO" smtClean="0"/>
              <a:t>07.11.2018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7D1C-979A-4E36-8474-1E9392935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5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508-0B70-4FDA-A340-B0F475A76727}" type="datetimeFigureOut">
              <a:rPr lang="nb-NO" smtClean="0"/>
              <a:t>07.11.2018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7D1C-979A-4E36-8474-1E9392935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64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508-0B70-4FDA-A340-B0F475A76727}" type="datetimeFigureOut">
              <a:rPr lang="nb-NO" smtClean="0"/>
              <a:t>07.11.2018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7D1C-979A-4E36-8474-1E9392935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04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1508-0B70-4FDA-A340-B0F475A76727}" type="datetimeFigureOut">
              <a:rPr lang="nb-NO" smtClean="0"/>
              <a:t>07.11.2018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7D1C-979A-4E36-8474-1E9392935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96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Marin forsøpling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 dirty="0">
                <a:solidFill>
                  <a:srgbClr val="C00000"/>
                </a:solidFill>
              </a:rPr>
              <a:t>Et tverrfaglig undervisningsopplegg for ungdomsskolen.</a:t>
            </a:r>
          </a:p>
        </p:txBody>
      </p:sp>
    </p:spTree>
    <p:extLst>
      <p:ext uri="{BB962C8B-B14F-4D97-AF65-F5344CB8AC3E}">
        <p14:creationId xmlns:p14="http://schemas.microsoft.com/office/powerpoint/2010/main" val="245154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himmel, utendørs, vann, båt&#10;&#10;Beskrivelse som er generert med svært høy visshet">
            <a:extLst>
              <a:ext uri="{FF2B5EF4-FFF2-40B4-BE49-F238E27FC236}">
                <a16:creationId xmlns:a16="http://schemas.microsoft.com/office/drawing/2014/main" id="{3ED5EE6F-2108-447F-BA3E-D53E29AD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131732"/>
            <a:ext cx="12203501" cy="68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5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Forberedelser og klasseromsundervisning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b="1" dirty="0"/>
              <a:t>Hjemmelekse:</a:t>
            </a:r>
            <a:r>
              <a:rPr lang="nb-NO" dirty="0"/>
              <a:t> Følg med på nyheter, aviser, diskusjonsprogram osv. i en uke. Få med deg hva som rører seg i samfunnet om temaet Marin forsøpling. Er det lite som skjer den aktuelle uka, kan du gå inn på Miljødirektoratet,  Hold Norge rent eller andre aktuelle sider for å finne stoff.</a:t>
            </a:r>
          </a:p>
          <a:p>
            <a:pPr lvl="0"/>
            <a:r>
              <a:rPr lang="nb-NO" b="1" dirty="0"/>
              <a:t>Klasseundervisning: </a:t>
            </a:r>
            <a:endParaRPr lang="nb-NO" dirty="0"/>
          </a:p>
          <a:p>
            <a:r>
              <a:rPr lang="nb-NO" dirty="0" err="1"/>
              <a:t>Poverpoint</a:t>
            </a:r>
            <a:r>
              <a:rPr lang="nb-NO" dirty="0"/>
              <a:t> </a:t>
            </a:r>
          </a:p>
          <a:p>
            <a:r>
              <a:rPr lang="nb-NO" dirty="0"/>
              <a:t>Film NRK  Newton om mikroplast </a:t>
            </a:r>
            <a:r>
              <a:rPr lang="nb-NO" dirty="0" err="1"/>
              <a:t>evt</a:t>
            </a:r>
            <a:r>
              <a:rPr lang="nb-NO" dirty="0"/>
              <a:t> andre filmer</a:t>
            </a:r>
          </a:p>
          <a:p>
            <a:r>
              <a:rPr lang="nb-NO" dirty="0" err="1"/>
              <a:t>Kahut</a:t>
            </a:r>
            <a:r>
              <a:rPr lang="nb-NO" dirty="0"/>
              <a:t> (viktige poeng og repetisjon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606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Forberedelser og klasseromsundervisning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Forberede strandrydde dagen:</a:t>
            </a:r>
            <a:endParaRPr lang="nb-NO" dirty="0"/>
          </a:p>
          <a:p>
            <a:r>
              <a:rPr lang="nb-NO" dirty="0"/>
              <a:t>Dele inn i grupper</a:t>
            </a:r>
          </a:p>
          <a:p>
            <a:r>
              <a:rPr lang="nb-NO" dirty="0"/>
              <a:t>Velge oppgaver, hva skal noteres, hvordan skal det rapporteres, hvilke </a:t>
            </a:r>
            <a:r>
              <a:rPr lang="nb-NO" dirty="0" err="1"/>
              <a:t>fordypningsopgaver</a:t>
            </a:r>
            <a:endParaRPr lang="nb-NO" dirty="0"/>
          </a:p>
          <a:p>
            <a:r>
              <a:rPr lang="nb-NO" dirty="0"/>
              <a:t>Gå igjennom sikkerhetsopplegget og hva som trengs av klær og sko</a:t>
            </a:r>
          </a:p>
          <a:p>
            <a:r>
              <a:rPr lang="nb-NO" dirty="0"/>
              <a:t>Gå igjennom utstyrslista, hvem har ansvar for hva?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776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utendørs, stein, bakke, snø&#10;&#10;Beskrivelse som er generert med svært høy visshet">
            <a:extLst>
              <a:ext uri="{FF2B5EF4-FFF2-40B4-BE49-F238E27FC236}">
                <a16:creationId xmlns:a16="http://schemas.microsoft.com/office/drawing/2014/main" id="{FDEE2151-3618-44AC-A3BB-055B25C3B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74223"/>
            <a:ext cx="12203501" cy="68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2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Utstyrsliste til strandryddedagen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 Søppelsekker</a:t>
            </a:r>
          </a:p>
          <a:p>
            <a:r>
              <a:rPr lang="nb-NO" dirty="0"/>
              <a:t>Hansker</a:t>
            </a:r>
          </a:p>
          <a:p>
            <a:r>
              <a:rPr lang="nb-NO" dirty="0"/>
              <a:t>Gode sko og klær</a:t>
            </a:r>
          </a:p>
          <a:p>
            <a:r>
              <a:rPr lang="nb-NO" dirty="0"/>
              <a:t>Førstehjelpsutstyr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Matpakke, drikke, </a:t>
            </a:r>
            <a:r>
              <a:rPr lang="nb-NO" dirty="0" err="1"/>
              <a:t>bålmat</a:t>
            </a:r>
            <a:endParaRPr lang="nb-NO" dirty="0"/>
          </a:p>
          <a:p>
            <a:r>
              <a:rPr lang="nb-NO" dirty="0"/>
              <a:t> </a:t>
            </a:r>
          </a:p>
          <a:p>
            <a:r>
              <a:rPr lang="nb-NO" dirty="0"/>
              <a:t>Lister til sortering og sporing</a:t>
            </a:r>
          </a:p>
          <a:p>
            <a:r>
              <a:rPr lang="nb-NO" dirty="0"/>
              <a:t>Blyant, penn, eller elektronisk skjema for utfylling</a:t>
            </a:r>
          </a:p>
          <a:p>
            <a:r>
              <a:rPr lang="nb-NO" dirty="0"/>
              <a:t>Vekt</a:t>
            </a:r>
          </a:p>
          <a:p>
            <a:r>
              <a:rPr lang="nb-NO" dirty="0"/>
              <a:t>Evt. Badekar eller annet kar der det går an å lage strømninger, plastbiter og modell av utstyret til «The </a:t>
            </a:r>
            <a:r>
              <a:rPr lang="nb-NO" dirty="0" err="1"/>
              <a:t>ocan</a:t>
            </a:r>
            <a:r>
              <a:rPr lang="nb-NO" dirty="0"/>
              <a:t> </a:t>
            </a:r>
            <a:r>
              <a:rPr lang="nb-NO" dirty="0" err="1"/>
              <a:t>clean</a:t>
            </a:r>
            <a:r>
              <a:rPr lang="nb-NO" dirty="0"/>
              <a:t> up».</a:t>
            </a:r>
          </a:p>
        </p:txBody>
      </p:sp>
    </p:spTree>
    <p:extLst>
      <p:ext uri="{BB962C8B-B14F-4D97-AF65-F5344CB8AC3E}">
        <p14:creationId xmlns:p14="http://schemas.microsoft.com/office/powerpoint/2010/main" val="10745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Oppgaver i felt ute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Strandrydding, fjerne og samle søppel fra stranda.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Spore søppel, kan vi finne ut hvor det kommer fra? Fiskeri, Oppdrett, Vei og anlegg, Fritidsaktiviteter, Husholdning og andre kilder.</a:t>
            </a:r>
          </a:p>
          <a:p>
            <a:r>
              <a:rPr lang="nb-NO" dirty="0"/>
              <a:t>Sortere i grupper; plast, metall, behandlet trevirke, papp og papir, tekstiler, glass og </a:t>
            </a:r>
            <a:r>
              <a:rPr lang="nb-NO" dirty="0" err="1"/>
              <a:t>kjeramikk</a:t>
            </a:r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4492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Andre forslag til 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- En død hval hadde 29 kg plast i magen. Hvor mye er et kilo plast? Bruk vekt. Finn en måte å illustrere hvor mye 29 kg plast er.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/>
              <a:t>-Fotografer og beskriv alle eksempler på dyrelidelser.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/>
              <a:t>-Intervju noen fra fiskeri eller oppdrett eller andre næringer i tilknytning til sjøen om hva de ser av søppel ol. Hva gjør næringene selv for å sikre at diverse avfall eller andre ting ikke kommer på </a:t>
            </a:r>
            <a:r>
              <a:rPr lang="nb-NO" dirty="0" err="1"/>
              <a:t>aveie</a:t>
            </a:r>
            <a:r>
              <a:rPr lang="nb-NO" dirty="0"/>
              <a:t>?</a:t>
            </a:r>
          </a:p>
          <a:p>
            <a:pPr marL="0" indent="0">
              <a:buNone/>
            </a:pPr>
            <a:r>
              <a:rPr lang="nb-NO" dirty="0"/>
              <a:t>- Lag en miniatyr av «The </a:t>
            </a:r>
            <a:r>
              <a:rPr lang="nb-NO" dirty="0" err="1"/>
              <a:t>ocean</a:t>
            </a:r>
            <a:r>
              <a:rPr lang="nb-NO" dirty="0"/>
              <a:t> </a:t>
            </a:r>
            <a:r>
              <a:rPr lang="nb-NO" dirty="0" err="1"/>
              <a:t>cleanup</a:t>
            </a:r>
            <a:r>
              <a:rPr lang="nb-NO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8900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vann, himmel, båt, utendørs&#10;&#10;Beskrivelse som er generert med svært høy visshet">
            <a:extLst>
              <a:ext uri="{FF2B5EF4-FFF2-40B4-BE49-F238E27FC236}">
                <a16:creationId xmlns:a16="http://schemas.microsoft.com/office/drawing/2014/main" id="{CBC926CA-B977-44A3-9032-BE2D23049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90" y="-8626"/>
            <a:ext cx="5060649" cy="66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20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Etterarbeid, Presentasjon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800" dirty="0"/>
              <a:t>Systematisere og presentere innsamla data.</a:t>
            </a:r>
          </a:p>
          <a:p>
            <a:r>
              <a:rPr lang="nb-NO" sz="4800" dirty="0"/>
              <a:t>Oppsummering og kommentarer</a:t>
            </a:r>
          </a:p>
          <a:p>
            <a:r>
              <a:rPr lang="nb-NO" sz="4800" dirty="0"/>
              <a:t>Rapport fra strandryddedagen</a:t>
            </a:r>
          </a:p>
          <a:p>
            <a:r>
              <a:rPr lang="nb-NO" sz="4800" dirty="0" err="1"/>
              <a:t>Evt</a:t>
            </a:r>
            <a:r>
              <a:rPr lang="nb-NO" sz="4800" dirty="0"/>
              <a:t> veggavis, film dikt </a:t>
            </a:r>
            <a:r>
              <a:rPr lang="nb-NO" sz="4800" dirty="0" err="1"/>
              <a:t>osv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1542351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0070C0"/>
                </a:solidFill>
              </a:rPr>
              <a:t>Kahut</a:t>
            </a:r>
            <a:r>
              <a:rPr lang="nb-NO" dirty="0">
                <a:solidFill>
                  <a:srgbClr val="0070C0"/>
                </a:solidFill>
              </a:rPr>
              <a:t> / Quiz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har laga 20 spørsmål som kan </a:t>
            </a:r>
            <a:r>
              <a:rPr lang="nb-NO" dirty="0" err="1"/>
              <a:t>brukast</a:t>
            </a:r>
            <a:endParaRPr lang="nb-NO" dirty="0"/>
          </a:p>
          <a:p>
            <a:endParaRPr lang="nb-NO" dirty="0"/>
          </a:p>
          <a:p>
            <a:r>
              <a:rPr lang="nb-NO" dirty="0"/>
              <a:t>Veldig populært</a:t>
            </a:r>
          </a:p>
          <a:p>
            <a:endParaRPr lang="nb-NO" dirty="0"/>
          </a:p>
          <a:p>
            <a:r>
              <a:rPr lang="nb-NO" dirty="0"/>
              <a:t>Fin repetisjon og fokus på viktige poeng</a:t>
            </a:r>
          </a:p>
        </p:txBody>
      </p:sp>
    </p:spTree>
    <p:extLst>
      <p:ext uri="{BB962C8B-B14F-4D97-AF65-F5344CB8AC3E}">
        <p14:creationId xmlns:p14="http://schemas.microsoft.com/office/powerpoint/2010/main" val="5298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-  </a:t>
            </a:r>
            <a:r>
              <a:rPr lang="nb-NO" dirty="0">
                <a:solidFill>
                  <a:srgbClr val="00B050"/>
                </a:solidFill>
              </a:rPr>
              <a:t>Fremme kunnskap og forståelse om marin forsøpling og konsekvensene det har for dyr og miljø i havet og strandsona.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-  </a:t>
            </a:r>
            <a:r>
              <a:rPr lang="nb-NO" dirty="0">
                <a:solidFill>
                  <a:srgbClr val="92D050"/>
                </a:solidFill>
              </a:rPr>
              <a:t>Skape engasjement og gi inspirasjon til å prioritere og løfte denne saken frem i samfunnet slik at en svært uheldig trend kan snus.</a:t>
            </a:r>
          </a:p>
          <a:p>
            <a:pPr marL="0" indent="0">
              <a:buNone/>
            </a:pPr>
            <a:endParaRPr lang="nb-NO" dirty="0">
              <a:solidFill>
                <a:srgbClr val="92D050"/>
              </a:solidFill>
            </a:endParaRPr>
          </a:p>
          <a:p>
            <a:r>
              <a:rPr lang="nb-NO" dirty="0">
                <a:solidFill>
                  <a:srgbClr val="FFC000"/>
                </a:solidFill>
              </a:rPr>
              <a:t>-  Legge til rette for og inspirere skoleverket til  å </a:t>
            </a:r>
            <a:r>
              <a:rPr lang="nb-NO" dirty="0" err="1">
                <a:solidFill>
                  <a:srgbClr val="FFC000"/>
                </a:solidFill>
              </a:rPr>
              <a:t>innvolvere</a:t>
            </a:r>
            <a:r>
              <a:rPr lang="nb-NO" dirty="0">
                <a:solidFill>
                  <a:srgbClr val="FFC000"/>
                </a:solidFill>
              </a:rPr>
              <a:t>  våre ungdommer i denne prosessen.</a:t>
            </a:r>
          </a:p>
          <a:p>
            <a:r>
              <a:rPr lang="nb-NO" dirty="0">
                <a:solidFill>
                  <a:srgbClr val="FFC000"/>
                </a:solidFill>
              </a:rPr>
              <a:t>- Lage et </a:t>
            </a:r>
            <a:r>
              <a:rPr lang="nb-NO" dirty="0" err="1">
                <a:solidFill>
                  <a:srgbClr val="FFC000"/>
                </a:solidFill>
              </a:rPr>
              <a:t>lettilgjengelig</a:t>
            </a:r>
            <a:r>
              <a:rPr lang="nb-NO" dirty="0">
                <a:solidFill>
                  <a:srgbClr val="FFC000"/>
                </a:solidFill>
              </a:rPr>
              <a:t> og fleksibelt undervisningsmateriell, knyttet til kompetansemål og til bruk for «Læring i friluft.»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7860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utendørs, bakke, himmel, vann&#10;&#10;Beskrivelse som er generert med svært høy visshet">
            <a:extLst>
              <a:ext uri="{FF2B5EF4-FFF2-40B4-BE49-F238E27FC236}">
                <a16:creationId xmlns:a16="http://schemas.microsoft.com/office/drawing/2014/main" id="{DCFDA21C-AEB5-4E9A-B6D4-78C57D256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" y="-2336"/>
            <a:ext cx="12261011" cy="67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93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Læringsmål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  </a:t>
            </a:r>
            <a:r>
              <a:rPr lang="nb-NO" b="1" dirty="0"/>
              <a:t>Eleven skal:</a:t>
            </a:r>
            <a:endParaRPr lang="nb-NO" dirty="0"/>
          </a:p>
          <a:p>
            <a:pPr lvl="0"/>
            <a:r>
              <a:rPr lang="nb-NO" dirty="0"/>
              <a:t>Lære viktige fakta og faguttrykk knyttet til Marin forsøpling.</a:t>
            </a:r>
          </a:p>
          <a:p>
            <a:pPr lvl="0"/>
            <a:r>
              <a:rPr lang="nb-NO" dirty="0"/>
              <a:t>Forstå viktige konsekvenser av den Marine forsøplingen for dyr og miljø, mennesker og samfunn.</a:t>
            </a:r>
          </a:p>
          <a:p>
            <a:pPr lvl="0"/>
            <a:r>
              <a:rPr lang="nb-NO" dirty="0"/>
              <a:t>Forstå hvorfor plast akkumulerer i havet og hva det betyr for mengden av plast i havet.</a:t>
            </a:r>
          </a:p>
          <a:p>
            <a:pPr lvl="0"/>
            <a:r>
              <a:rPr lang="nb-NO" dirty="0" err="1"/>
              <a:t>Osv</a:t>
            </a:r>
            <a:endParaRPr lang="nb-NO" dirty="0"/>
          </a:p>
          <a:p>
            <a:pPr lvl="0"/>
            <a:endParaRPr lang="nb-NO" dirty="0"/>
          </a:p>
          <a:p>
            <a:pPr lvl="0"/>
            <a:r>
              <a:rPr lang="nb-NO" dirty="0">
                <a:solidFill>
                  <a:srgbClr val="00B050"/>
                </a:solidFill>
              </a:rPr>
              <a:t>Ment som hjelp til å fokusere på viktige faktorer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205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Kompetansemål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0156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nb-NO" sz="4800" b="1" dirty="0"/>
              <a:t>Kompetansemål viser hvordan undervisningsopplegget er knyttet opp mot kompetansemål i mange fag i ungdomsskolen</a:t>
            </a:r>
            <a:r>
              <a:rPr lang="nb-NO" sz="4800" dirty="0"/>
              <a:t>.</a:t>
            </a:r>
          </a:p>
          <a:p>
            <a:r>
              <a:rPr lang="nb-NO" sz="4800" dirty="0"/>
              <a:t>           Kjerneundervisningen er knyttet mest til naturfag og samfunnsfag. Mens det er laget fordypningsoppgaver for de fleste fag.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8094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Naturfag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2368" y="2146467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  <a:p>
            <a:r>
              <a:rPr lang="nb-NO" dirty="0"/>
              <a:t>Kompetansemål som er sentrale i kjerneundervisningen.</a:t>
            </a:r>
          </a:p>
          <a:p>
            <a:r>
              <a:rPr lang="nb-NO" dirty="0"/>
              <a:t>         Forskerspiren: Eleven skal kunne </a:t>
            </a:r>
          </a:p>
          <a:p>
            <a:pPr lvl="0"/>
            <a:r>
              <a:rPr lang="nb-NO" dirty="0"/>
              <a:t>innhente og bearbeide naturfaglige data, gjøre beregninger og framstille resultatet grafisk.</a:t>
            </a:r>
          </a:p>
          <a:p>
            <a:pPr lvl="0"/>
            <a:r>
              <a:rPr lang="nb-NO" dirty="0"/>
              <a:t>følge sikkerhetstiltak som er bestemt i HMS-rutiner (og risikovurderinger)</a:t>
            </a:r>
          </a:p>
          <a:p>
            <a:r>
              <a:rPr lang="nb-NO" dirty="0"/>
              <a:t>          Mangfold i naturen: Eleven skal kunne</a:t>
            </a:r>
          </a:p>
          <a:p>
            <a:pPr lvl="0"/>
            <a:r>
              <a:rPr lang="nb-NO" dirty="0"/>
              <a:t>observere og gi eksempler på hvordan menneskelig aktivitet har påvirket et naturområde</a:t>
            </a:r>
          </a:p>
          <a:p>
            <a:pPr lvl="0"/>
            <a:r>
              <a:rPr lang="nb-NO" dirty="0"/>
              <a:t>(undersøke og registrere biotiske og abiotiske faktorer i et økosystem i nærområdet….forklare sammenhenger mellom faktorene)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8196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Samfunnsfag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Kompetansemål som er sentrale i kjerneundervisningen.</a:t>
            </a:r>
          </a:p>
          <a:p>
            <a:r>
              <a:rPr lang="nb-NO" dirty="0"/>
              <a:t>Utforskeren: Eleven skal kunne</a:t>
            </a:r>
          </a:p>
          <a:p>
            <a:pPr lvl="0"/>
            <a:r>
              <a:rPr lang="nb-NO" dirty="0"/>
              <a:t>(Formulere spørsmål om forhold i samfunnet, ) planlegge og gjennomføre en undersøkelse og diskutere funn og resultater muntlig og skriftlig</a:t>
            </a:r>
          </a:p>
          <a:p>
            <a:pPr lvl="0"/>
            <a:r>
              <a:rPr lang="nb-NO" dirty="0"/>
              <a:t>Bruke samfunnsfaglige begrep i fagsamtaler og presentasjoner med ulike digitale verktøy (og bygge videre på bidrag fra andre,)</a:t>
            </a:r>
          </a:p>
          <a:p>
            <a:pPr lvl="0"/>
            <a:r>
              <a:rPr lang="nb-NO" dirty="0"/>
              <a:t>Skrive samfunnsfaglige tekster med presis bruk av fagbegreper, grunngitte konklusjoner og kildehenvisninger.</a:t>
            </a:r>
          </a:p>
          <a:p>
            <a:r>
              <a:rPr lang="nb-NO" dirty="0"/>
              <a:t>      Geografi: Eleven skal kunne</a:t>
            </a:r>
          </a:p>
          <a:p>
            <a:pPr lvl="0"/>
            <a:r>
              <a:rPr lang="nb-NO" dirty="0"/>
              <a:t>Undersøke og diskutere bruk og misbruk av ressurser, konsekvenser det kan ha for miljøet og samfunnet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2151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Fordypningsoppgaver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24 oppgaver knyttet til kompetansemål </a:t>
            </a:r>
            <a:r>
              <a:rPr lang="nb-NO"/>
              <a:t>i fagene</a:t>
            </a:r>
            <a:endParaRPr lang="nb-NO" dirty="0"/>
          </a:p>
          <a:p>
            <a:r>
              <a:rPr lang="nb-NO" dirty="0"/>
              <a:t>Naturfag</a:t>
            </a:r>
          </a:p>
          <a:p>
            <a:r>
              <a:rPr lang="nb-NO" dirty="0"/>
              <a:t>Samfunnsfag                                                   </a:t>
            </a:r>
            <a:r>
              <a:rPr lang="nb-NO" dirty="0">
                <a:solidFill>
                  <a:srgbClr val="FF0000"/>
                </a:solidFill>
              </a:rPr>
              <a:t>Plukk ut noen oppgaver</a:t>
            </a:r>
          </a:p>
          <a:p>
            <a:r>
              <a:rPr lang="nb-NO" dirty="0" err="1"/>
              <a:t>Krle</a:t>
            </a:r>
            <a:endParaRPr lang="nb-NO" dirty="0"/>
          </a:p>
          <a:p>
            <a:r>
              <a:rPr lang="nb-NO" dirty="0"/>
              <a:t>Musikk                                                              </a:t>
            </a:r>
            <a:r>
              <a:rPr lang="nb-NO" dirty="0">
                <a:solidFill>
                  <a:srgbClr val="FF0000"/>
                </a:solidFill>
              </a:rPr>
              <a:t>elevene kan velge mellom </a:t>
            </a:r>
          </a:p>
          <a:p>
            <a:r>
              <a:rPr lang="nb-NO" dirty="0"/>
              <a:t>Engelsk </a:t>
            </a:r>
          </a:p>
          <a:p>
            <a:r>
              <a:rPr lang="nb-NO" dirty="0"/>
              <a:t>Norsk</a:t>
            </a:r>
          </a:p>
          <a:p>
            <a:r>
              <a:rPr lang="nb-NO" dirty="0"/>
              <a:t>Mat og helse</a:t>
            </a:r>
          </a:p>
          <a:p>
            <a:r>
              <a:rPr lang="nb-NO" dirty="0"/>
              <a:t>Kunst og </a:t>
            </a:r>
            <a:r>
              <a:rPr lang="nb-NO" dirty="0" err="1"/>
              <a:t>håndtverk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866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utendørs, bakke, tre, himmel&#10;&#10;Beskrivelse som er generert med svært høy visshet">
            <a:extLst>
              <a:ext uri="{FF2B5EF4-FFF2-40B4-BE49-F238E27FC236}">
                <a16:creationId xmlns:a16="http://schemas.microsoft.com/office/drawing/2014/main" id="{4A3A2407-F9D2-41C4-82FF-FB4DBAC26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1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OPPLEGGET, strandrydding og undervisning.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dirty="0"/>
              <a:t>Det er viktig med undervisning og god forberedelse før det praktiske arbeidet.</a:t>
            </a:r>
          </a:p>
          <a:p>
            <a:pPr lvl="0"/>
            <a:r>
              <a:rPr lang="nb-NO" dirty="0"/>
              <a:t>Selve strandryddingen er todelt, 1. plukke søppel og 2. registrere, sortere, erfare og lære.</a:t>
            </a:r>
          </a:p>
          <a:p>
            <a:pPr lvl="0"/>
            <a:r>
              <a:rPr lang="nb-NO" dirty="0"/>
              <a:t>Etterarbeid med presentasjon av de registrerte data og en form for rapport er </a:t>
            </a:r>
            <a:r>
              <a:rPr lang="nb-NO" dirty="0" err="1"/>
              <a:t>vesenlig</a:t>
            </a:r>
            <a:r>
              <a:rPr lang="nb-NO" dirty="0"/>
              <a:t> for helheten.</a:t>
            </a:r>
          </a:p>
          <a:p>
            <a:r>
              <a:rPr lang="nb-NO" dirty="0"/>
              <a:t>A, B og C utgjør kjerneundervisningen .</a:t>
            </a:r>
          </a:p>
          <a:p>
            <a:r>
              <a:rPr lang="nb-NO" dirty="0"/>
              <a:t>De mange fordypningsoppgavene er ment å være valgfrie, plukk ut det som passer best i hvert tilfelle. Hvilke, hvor mange og om oppgavene skal fordeles på elevgruppene, må den enkelte skole eller klasse bestemme.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41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vann, utendørs, himmel, fjell&#10;&#10;Beskrivelse som er generert med svært høy visshet">
            <a:extLst>
              <a:ext uri="{FF2B5EF4-FFF2-40B4-BE49-F238E27FC236}">
                <a16:creationId xmlns:a16="http://schemas.microsoft.com/office/drawing/2014/main" id="{33C92ED0-7206-46EC-A87E-7676D9217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-231374" y="-393122"/>
            <a:ext cx="12361652" cy="71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5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utendørs, bakke, himmel, gress&#10;&#10;Beskrivelse som er generert med svært høy visshet">
            <a:extLst>
              <a:ext uri="{FF2B5EF4-FFF2-40B4-BE49-F238E27FC236}">
                <a16:creationId xmlns:a16="http://schemas.microsoft.com/office/drawing/2014/main" id="{B856435E-A757-45AC-A882-9B615B555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203501" cy="68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Kilder: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Opplegget er laget og utprøvd av lærere, foreldre og elever ved Reisa Montessoriskole i 2018.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KILDER:</a:t>
            </a:r>
          </a:p>
          <a:p>
            <a:r>
              <a:rPr lang="nb-NO" dirty="0"/>
              <a:t> Vi har brukt en del av Oslo Friluftsråd sitt materiale, Miljødirektoratet, </a:t>
            </a:r>
          </a:p>
          <a:p>
            <a:r>
              <a:rPr lang="nb-NO" dirty="0"/>
              <a:t>NRK-Newton sine nettsider.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627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utendørs, tre, bakke, gress&#10;&#10;Beskrivelse som er generert med svært høy visshet">
            <a:extLst>
              <a:ext uri="{FF2B5EF4-FFF2-40B4-BE49-F238E27FC236}">
                <a16:creationId xmlns:a16="http://schemas.microsoft.com/office/drawing/2014/main" id="{DC2FD647-F5C2-410A-B7B0-FB39FD596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" y="-2336"/>
            <a:ext cx="12476671" cy="67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5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UNDERVISNINGSOPPLEGGET består av: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Powerpoint</a:t>
            </a:r>
            <a:endParaRPr lang="nb-NO" dirty="0"/>
          </a:p>
          <a:p>
            <a:r>
              <a:rPr lang="nb-NO" dirty="0"/>
              <a:t>Filmforslag; Newton Microplast</a:t>
            </a:r>
          </a:p>
          <a:p>
            <a:r>
              <a:rPr lang="nb-NO" dirty="0" err="1"/>
              <a:t>Kahut</a:t>
            </a:r>
            <a:r>
              <a:rPr lang="nb-NO" dirty="0"/>
              <a:t> / quiz</a:t>
            </a:r>
          </a:p>
          <a:p>
            <a:r>
              <a:rPr lang="nb-NO" dirty="0"/>
              <a:t>Sikkerhet</a:t>
            </a:r>
          </a:p>
          <a:p>
            <a:r>
              <a:rPr lang="nb-NO" dirty="0"/>
              <a:t>Utstyrsliste</a:t>
            </a:r>
          </a:p>
          <a:p>
            <a:r>
              <a:rPr lang="nb-NO" dirty="0"/>
              <a:t>Oppgaver og tips for strandryddedagen</a:t>
            </a:r>
          </a:p>
          <a:p>
            <a:r>
              <a:rPr lang="nb-NO" dirty="0"/>
              <a:t>Opplegg for </a:t>
            </a:r>
            <a:r>
              <a:rPr lang="nb-NO" dirty="0" err="1"/>
              <a:t>etterabeid</a:t>
            </a:r>
            <a:endParaRPr lang="nb-NO" dirty="0"/>
          </a:p>
          <a:p>
            <a:r>
              <a:rPr lang="nb-NO" dirty="0"/>
              <a:t>Fordypningsoppgaver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351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685</Words>
  <Application>Microsoft Macintosh PowerPoint</Application>
  <PresentationFormat>Widescreen</PresentationFormat>
  <Paragraphs>115</Paragraphs>
  <Slides>25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Marin forsøpling</vt:lpstr>
      <vt:lpstr>MÅL</vt:lpstr>
      <vt:lpstr>PowerPoint-presentasjon</vt:lpstr>
      <vt:lpstr>OPPLEGGET, strandrydding og undervisning.</vt:lpstr>
      <vt:lpstr>PowerPoint-presentasjon</vt:lpstr>
      <vt:lpstr>PowerPoint-presentasjon</vt:lpstr>
      <vt:lpstr>Kilder:</vt:lpstr>
      <vt:lpstr>PowerPoint-presentasjon</vt:lpstr>
      <vt:lpstr>UNDERVISNINGSOPPLEGGET består av:</vt:lpstr>
      <vt:lpstr>PowerPoint-presentasjon</vt:lpstr>
      <vt:lpstr>Forberedelser og klasseromsundervisning</vt:lpstr>
      <vt:lpstr>Forberedelser og klasseromsundervisning</vt:lpstr>
      <vt:lpstr>PowerPoint-presentasjon</vt:lpstr>
      <vt:lpstr>Utstyrsliste til strandryddedagen</vt:lpstr>
      <vt:lpstr>Oppgaver i felt ute</vt:lpstr>
      <vt:lpstr>Andre forslag til oppgaver</vt:lpstr>
      <vt:lpstr>PowerPoint-presentasjon</vt:lpstr>
      <vt:lpstr>Etterarbeid, Presentasjon</vt:lpstr>
      <vt:lpstr>Kahut / Quiz</vt:lpstr>
      <vt:lpstr>PowerPoint-presentasjon</vt:lpstr>
      <vt:lpstr>Læringsmål</vt:lpstr>
      <vt:lpstr>Kompetansemål</vt:lpstr>
      <vt:lpstr>Naturfag</vt:lpstr>
      <vt:lpstr>Samfunnsfag</vt:lpstr>
      <vt:lpstr>Fordypningsoppgaver</vt:lpstr>
    </vt:vector>
  </TitlesOfParts>
  <Company>Mattilsynet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 forsøpling</dc:title>
  <dc:creator>Astrid Lende Einevoll</dc:creator>
  <cp:lastModifiedBy>Hugo Tingvoll Utinord</cp:lastModifiedBy>
  <cp:revision>53</cp:revision>
  <dcterms:created xsi:type="dcterms:W3CDTF">2018-11-05T17:57:41Z</dcterms:created>
  <dcterms:modified xsi:type="dcterms:W3CDTF">2018-11-07T18:32:30Z</dcterms:modified>
</cp:coreProperties>
</file>